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78" r:id="rId2"/>
  </p:sldMasterIdLst>
  <p:notesMasterIdLst>
    <p:notesMasterId r:id="rId16"/>
  </p:notesMasterIdLst>
  <p:sldIdLst>
    <p:sldId id="264" r:id="rId3"/>
    <p:sldId id="265" r:id="rId4"/>
    <p:sldId id="266" r:id="rId5"/>
    <p:sldId id="267" r:id="rId6"/>
    <p:sldId id="268" r:id="rId7"/>
    <p:sldId id="269" r:id="rId8"/>
    <p:sldId id="258" r:id="rId9"/>
    <p:sldId id="257" r:id="rId10"/>
    <p:sldId id="259" r:id="rId11"/>
    <p:sldId id="260" r:id="rId12"/>
    <p:sldId id="261" r:id="rId13"/>
    <p:sldId id="263" r:id="rId14"/>
    <p:sldId id="262" r:id="rId15"/>
  </p:sldIdLst>
  <p:sldSz cx="9144000" cy="6858000" type="screen4x3"/>
  <p:notesSz cx="6797675" cy="99266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ïc Dewitte" initials="LD" lastIdx="7" clrIdx="0">
    <p:extLst>
      <p:ext uri="{19B8F6BF-5375-455C-9EA6-DF929625EA0E}">
        <p15:presenceInfo xmlns:p15="http://schemas.microsoft.com/office/powerpoint/2012/main" userId="be251c7e72bd5b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9E0"/>
    <a:srgbClr val="000000"/>
    <a:srgbClr val="014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3" autoAdjust="0"/>
    <p:restoredTop sz="93817" autoAdjust="0"/>
  </p:normalViewPr>
  <p:slideViewPr>
    <p:cSldViewPr>
      <p:cViewPr varScale="1">
        <p:scale>
          <a:sx n="86" d="100"/>
          <a:sy n="86" d="100"/>
        </p:scale>
        <p:origin x="115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3T16:34:27.496" idx="7">
    <p:pos x="3890" y="1536"/>
    <p:text/>
    <p:extLst mod="1"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11A2C-EF3D-42FA-9AD2-1B09AE446B3B}" type="datetimeFigureOut">
              <a:rPr lang="fr-BE" smtClean="0"/>
              <a:t>25-03-19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77B3-21D5-4D96-AD46-B452E009682C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459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ce réservé de l'image des diapositives 1">
            <a:extLst>
              <a:ext uri="{FF2B5EF4-FFF2-40B4-BE49-F238E27FC236}">
                <a16:creationId xmlns:a16="http://schemas.microsoft.com/office/drawing/2014/main" id="{3826DEC6-9C7C-40F5-A8B5-1C652642C6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Espace réservé des notes 2">
            <a:extLst>
              <a:ext uri="{FF2B5EF4-FFF2-40B4-BE49-F238E27FC236}">
                <a16:creationId xmlns:a16="http://schemas.microsoft.com/office/drawing/2014/main" id="{B41F265E-A447-45B2-81A3-378313346E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BE" altLang="fr-FR"/>
              <a:t>Consigne de position globale</a:t>
            </a:r>
          </a:p>
          <a:p>
            <a:pPr>
              <a:spcBef>
                <a:spcPct val="0"/>
              </a:spcBef>
            </a:pPr>
            <a:r>
              <a:rPr lang="fr-BE" altLang="fr-FR"/>
              <a:t>Doublement décomposée : en distance et angle, puis consigne effective recalculée à chaque échantillonnage </a:t>
            </a:r>
            <a:r>
              <a:rPr lang="fr-BE" altLang="fr-FR">
                <a:sym typeface="Wingdings" panose="05000000000000000000" pitchFamily="2" charset="2"/>
              </a:rPr>
              <a:t> contrôle continu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Erreurs prises en compte </a:t>
            </a:r>
            <a:r>
              <a:rPr lang="fr-BE" altLang="fr-FR">
                <a:sym typeface="Wingdings" panose="05000000000000000000" pitchFamily="2" charset="2"/>
              </a:rPr>
              <a:t> comportement proche de la consigne</a:t>
            </a:r>
          </a:p>
          <a:p>
            <a:pPr>
              <a:spcBef>
                <a:spcPct val="0"/>
              </a:spcBef>
            </a:pPr>
            <a:r>
              <a:rPr lang="fr-BE" altLang="fr-FR">
                <a:sym typeface="Wingdings" panose="05000000000000000000" pitchFamily="2" charset="2"/>
              </a:rPr>
              <a:t>                                              </a:t>
            </a:r>
            <a:r>
              <a:rPr lang="fr-BE" altLang="fr-FR"/>
              <a:t>comparaison odométrie/théorique, entrent dans le bloc d’asservissement d’où ressortent les commandes de tension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Coefficients déterminés par essais-erreurs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Ici, régulation PD suffisante</a:t>
            </a:r>
          </a:p>
        </p:txBody>
      </p:sp>
      <p:sp>
        <p:nvSpPr>
          <p:cNvPr id="8196" name="Espace réservé du numéro de diapositive 3">
            <a:extLst>
              <a:ext uri="{FF2B5EF4-FFF2-40B4-BE49-F238E27FC236}">
                <a16:creationId xmlns:a16="http://schemas.microsoft.com/office/drawing/2014/main" id="{14D084EC-525E-4B3F-9E0C-5FF5A013F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5CDA596-BC4D-4086-AB1D-6C193326AEC7}" type="slidenum">
              <a:rPr lang="fr-BE" altLang="fr-FR"/>
              <a:pPr/>
              <a:t>2</a:t>
            </a:fld>
            <a:endParaRPr lang="fr-BE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ce réservé de l'image des diapositives 1">
            <a:extLst>
              <a:ext uri="{FF2B5EF4-FFF2-40B4-BE49-F238E27FC236}">
                <a16:creationId xmlns:a16="http://schemas.microsoft.com/office/drawing/2014/main" id="{3331C6CB-357D-4FC3-93FE-7947F700AA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Espace réservé des notes 2">
            <a:extLst>
              <a:ext uri="{FF2B5EF4-FFF2-40B4-BE49-F238E27FC236}">
                <a16:creationId xmlns:a16="http://schemas.microsoft.com/office/drawing/2014/main" id="{22D960C3-3CA9-4B53-963E-400BD5F736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BE" altLang="fr-FR"/>
              <a:t>Consigne de position globale</a:t>
            </a:r>
          </a:p>
          <a:p>
            <a:pPr>
              <a:spcBef>
                <a:spcPct val="0"/>
              </a:spcBef>
            </a:pPr>
            <a:r>
              <a:rPr lang="fr-BE" altLang="fr-FR"/>
              <a:t>Doublement décomposée : en distance et angle, puis consigne effective recalculée à chaque échantillonnage </a:t>
            </a:r>
            <a:r>
              <a:rPr lang="fr-BE" altLang="fr-FR">
                <a:sym typeface="Wingdings" panose="05000000000000000000" pitchFamily="2" charset="2"/>
              </a:rPr>
              <a:t> contrôle continu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Erreurs prises en compte </a:t>
            </a:r>
            <a:r>
              <a:rPr lang="fr-BE" altLang="fr-FR">
                <a:sym typeface="Wingdings" panose="05000000000000000000" pitchFamily="2" charset="2"/>
              </a:rPr>
              <a:t> comportement proche de la consigne</a:t>
            </a:r>
          </a:p>
          <a:p>
            <a:pPr>
              <a:spcBef>
                <a:spcPct val="0"/>
              </a:spcBef>
            </a:pPr>
            <a:r>
              <a:rPr lang="fr-BE" altLang="fr-FR">
                <a:sym typeface="Wingdings" panose="05000000000000000000" pitchFamily="2" charset="2"/>
              </a:rPr>
              <a:t>                                              </a:t>
            </a:r>
            <a:r>
              <a:rPr lang="fr-BE" altLang="fr-FR"/>
              <a:t>comparaison odométrie/théorique, entrent dans le bloc d’asservissement d’où ressortent les commandes de tension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Coefficients déterminés par essais-erreurs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Ici, régulation PD suffisante</a:t>
            </a:r>
          </a:p>
        </p:txBody>
      </p:sp>
      <p:sp>
        <p:nvSpPr>
          <p:cNvPr id="10244" name="Espace réservé du numéro de diapositive 3">
            <a:extLst>
              <a:ext uri="{FF2B5EF4-FFF2-40B4-BE49-F238E27FC236}">
                <a16:creationId xmlns:a16="http://schemas.microsoft.com/office/drawing/2014/main" id="{B52A554F-B0B5-4D51-800C-5BA274EEA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304328B5-26DC-4E84-8DE3-2961F9E8CC00}" type="slidenum">
              <a:rPr lang="fr-BE" altLang="fr-FR"/>
              <a:pPr/>
              <a:t>3</a:t>
            </a:fld>
            <a:endParaRPr lang="fr-BE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ce réservé de l'image des diapositives 1">
            <a:extLst>
              <a:ext uri="{FF2B5EF4-FFF2-40B4-BE49-F238E27FC236}">
                <a16:creationId xmlns:a16="http://schemas.microsoft.com/office/drawing/2014/main" id="{956AC021-CB58-4A71-8B82-FE8A05DDEF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Espace réservé des notes 2">
            <a:extLst>
              <a:ext uri="{FF2B5EF4-FFF2-40B4-BE49-F238E27FC236}">
                <a16:creationId xmlns:a16="http://schemas.microsoft.com/office/drawing/2014/main" id="{33BA008A-9194-42E4-B0C2-298F0EBB2B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BE" altLang="fr-FR"/>
              <a:t>Consigne de position globale</a:t>
            </a:r>
          </a:p>
          <a:p>
            <a:pPr>
              <a:spcBef>
                <a:spcPct val="0"/>
              </a:spcBef>
            </a:pPr>
            <a:r>
              <a:rPr lang="fr-BE" altLang="fr-FR"/>
              <a:t>Doublement décomposée : en distance et angle, puis consigne effective recalculée à chaque échantillonnage </a:t>
            </a:r>
            <a:r>
              <a:rPr lang="fr-BE" altLang="fr-FR">
                <a:sym typeface="Wingdings" panose="05000000000000000000" pitchFamily="2" charset="2"/>
              </a:rPr>
              <a:t> contrôle continu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Erreurs prises en compte </a:t>
            </a:r>
            <a:r>
              <a:rPr lang="fr-BE" altLang="fr-FR">
                <a:sym typeface="Wingdings" panose="05000000000000000000" pitchFamily="2" charset="2"/>
              </a:rPr>
              <a:t> comportement proche de la consigne</a:t>
            </a:r>
          </a:p>
          <a:p>
            <a:pPr>
              <a:spcBef>
                <a:spcPct val="0"/>
              </a:spcBef>
            </a:pPr>
            <a:r>
              <a:rPr lang="fr-BE" altLang="fr-FR">
                <a:sym typeface="Wingdings" panose="05000000000000000000" pitchFamily="2" charset="2"/>
              </a:rPr>
              <a:t>                                              </a:t>
            </a:r>
            <a:r>
              <a:rPr lang="fr-BE" altLang="fr-FR"/>
              <a:t>comparaison odométrie/théorique, entrent dans le bloc d’asservissement d’où ressortent les commandes de tension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Coefficients déterminés par essais-erreurs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Ici, régulation PD suffisante</a:t>
            </a:r>
          </a:p>
        </p:txBody>
      </p:sp>
      <p:sp>
        <p:nvSpPr>
          <p:cNvPr id="12292" name="Espace réservé du numéro de diapositive 3">
            <a:extLst>
              <a:ext uri="{FF2B5EF4-FFF2-40B4-BE49-F238E27FC236}">
                <a16:creationId xmlns:a16="http://schemas.microsoft.com/office/drawing/2014/main" id="{AAC7DA31-2371-4103-AC23-378E539AB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E0605F4-B8EE-49D6-B906-1DCA970AE31D}" type="slidenum">
              <a:rPr lang="fr-BE" altLang="fr-FR"/>
              <a:pPr/>
              <a:t>4</a:t>
            </a:fld>
            <a:endParaRPr lang="fr-BE" alt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ce réservé de l'image des diapositives 1">
            <a:extLst>
              <a:ext uri="{FF2B5EF4-FFF2-40B4-BE49-F238E27FC236}">
                <a16:creationId xmlns:a16="http://schemas.microsoft.com/office/drawing/2014/main" id="{2443E70E-62BE-4652-9563-F7004C761E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Espace réservé des notes 2">
            <a:extLst>
              <a:ext uri="{FF2B5EF4-FFF2-40B4-BE49-F238E27FC236}">
                <a16:creationId xmlns:a16="http://schemas.microsoft.com/office/drawing/2014/main" id="{E510C3EF-A25A-463C-89EA-A891A0C6D4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BE" altLang="fr-FR"/>
              <a:t>Consigne de position globale</a:t>
            </a:r>
          </a:p>
          <a:p>
            <a:pPr>
              <a:spcBef>
                <a:spcPct val="0"/>
              </a:spcBef>
            </a:pPr>
            <a:r>
              <a:rPr lang="fr-BE" altLang="fr-FR"/>
              <a:t>Doublement décomposée : en distance et angle, puis consigne effective recalculée à chaque échantillonnage </a:t>
            </a:r>
            <a:r>
              <a:rPr lang="fr-BE" altLang="fr-FR">
                <a:sym typeface="Wingdings" panose="05000000000000000000" pitchFamily="2" charset="2"/>
              </a:rPr>
              <a:t> contrôle continu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Erreurs prises en compte </a:t>
            </a:r>
            <a:r>
              <a:rPr lang="fr-BE" altLang="fr-FR">
                <a:sym typeface="Wingdings" panose="05000000000000000000" pitchFamily="2" charset="2"/>
              </a:rPr>
              <a:t> comportement proche de la consigne</a:t>
            </a:r>
          </a:p>
          <a:p>
            <a:pPr>
              <a:spcBef>
                <a:spcPct val="0"/>
              </a:spcBef>
            </a:pPr>
            <a:r>
              <a:rPr lang="fr-BE" altLang="fr-FR">
                <a:sym typeface="Wingdings" panose="05000000000000000000" pitchFamily="2" charset="2"/>
              </a:rPr>
              <a:t>                                              </a:t>
            </a:r>
            <a:r>
              <a:rPr lang="fr-BE" altLang="fr-FR"/>
              <a:t>comparaison odométrie/théorique, entrent dans le bloc d’asservissement d’où ressortent les commandes de tension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Coefficients déterminés par essais-erreurs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Ici, régulation PD suffisante</a:t>
            </a:r>
          </a:p>
        </p:txBody>
      </p:sp>
      <p:sp>
        <p:nvSpPr>
          <p:cNvPr id="14340" name="Espace réservé du numéro de diapositive 3">
            <a:extLst>
              <a:ext uri="{FF2B5EF4-FFF2-40B4-BE49-F238E27FC236}">
                <a16:creationId xmlns:a16="http://schemas.microsoft.com/office/drawing/2014/main" id="{3F7D8BFA-8FC1-4526-B48E-C5D6A6BFB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4038E0DF-388B-43B9-B1D2-830B86EC6065}" type="slidenum">
              <a:rPr lang="fr-BE" altLang="fr-FR"/>
              <a:pPr/>
              <a:t>5</a:t>
            </a:fld>
            <a:endParaRPr lang="fr-BE" alt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ce réservé de l'image des diapositives 1">
            <a:extLst>
              <a:ext uri="{FF2B5EF4-FFF2-40B4-BE49-F238E27FC236}">
                <a16:creationId xmlns:a16="http://schemas.microsoft.com/office/drawing/2014/main" id="{634977C9-ABE9-461C-887C-A7240AAA9D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Espace réservé des notes 2">
            <a:extLst>
              <a:ext uri="{FF2B5EF4-FFF2-40B4-BE49-F238E27FC236}">
                <a16:creationId xmlns:a16="http://schemas.microsoft.com/office/drawing/2014/main" id="{13C2F086-C599-4FED-837F-A67B480499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BE" altLang="fr-FR"/>
              <a:t>Consigne de position globale</a:t>
            </a:r>
          </a:p>
          <a:p>
            <a:pPr>
              <a:spcBef>
                <a:spcPct val="0"/>
              </a:spcBef>
            </a:pPr>
            <a:r>
              <a:rPr lang="fr-BE" altLang="fr-FR"/>
              <a:t>Doublement décomposée : en distance et angle, puis consigne effective recalculée à chaque échantillonnage </a:t>
            </a:r>
            <a:r>
              <a:rPr lang="fr-BE" altLang="fr-FR">
                <a:sym typeface="Wingdings" panose="05000000000000000000" pitchFamily="2" charset="2"/>
              </a:rPr>
              <a:t> contrôle continu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Erreurs prises en compte </a:t>
            </a:r>
            <a:r>
              <a:rPr lang="fr-BE" altLang="fr-FR">
                <a:sym typeface="Wingdings" panose="05000000000000000000" pitchFamily="2" charset="2"/>
              </a:rPr>
              <a:t> comportement proche de la consigne</a:t>
            </a:r>
          </a:p>
          <a:p>
            <a:pPr>
              <a:spcBef>
                <a:spcPct val="0"/>
              </a:spcBef>
            </a:pPr>
            <a:r>
              <a:rPr lang="fr-BE" altLang="fr-FR">
                <a:sym typeface="Wingdings" panose="05000000000000000000" pitchFamily="2" charset="2"/>
              </a:rPr>
              <a:t>                                              </a:t>
            </a:r>
            <a:r>
              <a:rPr lang="fr-BE" altLang="fr-FR"/>
              <a:t>comparaison odométrie/théorique, entrent dans le bloc d’asservissement d’où ressortent les commandes de tension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Coefficients déterminés par essais-erreurs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Ici, régulation PD suffisante</a:t>
            </a:r>
          </a:p>
        </p:txBody>
      </p:sp>
      <p:sp>
        <p:nvSpPr>
          <p:cNvPr id="16388" name="Espace réservé du numéro de diapositive 3">
            <a:extLst>
              <a:ext uri="{FF2B5EF4-FFF2-40B4-BE49-F238E27FC236}">
                <a16:creationId xmlns:a16="http://schemas.microsoft.com/office/drawing/2014/main" id="{210454F6-523E-425D-9DC1-BBEADC02E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13ADDC9-3AC2-446B-BF0C-04B1895E539E}" type="slidenum">
              <a:rPr lang="fr-BE" altLang="fr-FR"/>
              <a:pPr/>
              <a:t>6</a:t>
            </a:fld>
            <a:endParaRPr lang="fr-BE" alt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Consigne de position globale</a:t>
            </a:r>
          </a:p>
          <a:p>
            <a:r>
              <a:rPr lang="fr-BE" dirty="0"/>
              <a:t>Doublement décomposée : en distance et angle, puis consigne effective recalculée à chaque échantillonnage </a:t>
            </a:r>
            <a:r>
              <a:rPr lang="fr-BE" dirty="0">
                <a:sym typeface="Wingdings" panose="05000000000000000000" pitchFamily="2" charset="2"/>
              </a:rPr>
              <a:t> contrôle continu</a:t>
            </a:r>
          </a:p>
          <a:p>
            <a:endParaRPr lang="fr-BE" dirty="0"/>
          </a:p>
          <a:p>
            <a:r>
              <a:rPr lang="fr-BE" dirty="0"/>
              <a:t>Erreurs prises en compte </a:t>
            </a:r>
            <a:r>
              <a:rPr lang="fr-BE" dirty="0">
                <a:sym typeface="Wingdings" panose="05000000000000000000" pitchFamily="2" charset="2"/>
              </a:rPr>
              <a:t> comportement proche de la consigne</a:t>
            </a:r>
          </a:p>
          <a:p>
            <a:r>
              <a:rPr lang="fr-BE" dirty="0">
                <a:sym typeface="Wingdings" panose="05000000000000000000" pitchFamily="2" charset="2"/>
              </a:rPr>
              <a:t>                                              </a:t>
            </a:r>
            <a:r>
              <a:rPr lang="fr-BE" dirty="0"/>
              <a:t>comparaison odométrie/théorique, entrent dans le bloc d’asservissement d’où ressortent les commandes de tension</a:t>
            </a:r>
          </a:p>
          <a:p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Coefficients déterminés par essais-erreurs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Ici, régulation PD suffisante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77B3-21D5-4D96-AD46-B452E009682C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813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Odométrie : module calculant les position et orientation approximatives du robot, accessibles lorsque nécessaires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Décomposition en déplacements angulaires et rectilignes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Encodeurs optiques : capteurs mesurant le nombre exact de tours faits par les arbres moteurs (précision de 1/1920 tours)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Transformer les tics droit et gauche renvoyés en infos de déplacement et de variation d'angle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Coefficients : circonférence/tics ~= 0,08pi/1920, déplacements et rotation effectués par le centre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77B3-21D5-4D96-AD46-B452E009682C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890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ym typeface="Wingdings" panose="05000000000000000000" pitchFamily="2" charset="2"/>
              </a:rPr>
              <a:t>Décomposition en distance &amp; angle : connaissance des positions cible et actuelle (odométrie)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77B3-21D5-4D96-AD46-B452E009682C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7778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Évolutives : accélération constante, vitesse constante puis décélération constante (déplacements rectiligne et angulaire)</a:t>
            </a:r>
          </a:p>
          <a:p>
            <a:r>
              <a:rPr lang="fr-BE" dirty="0"/>
              <a:t>Consigne </a:t>
            </a:r>
            <a:r>
              <a:rPr lang="fr-BE" dirty="0">
                <a:sym typeface="Wingdings" panose="05000000000000000000" pitchFamily="2" charset="2"/>
              </a:rPr>
              <a:t> où le robot devrait être</a:t>
            </a:r>
          </a:p>
          <a:p>
            <a:endParaRPr lang="fr-BE" dirty="0"/>
          </a:p>
          <a:p>
            <a:r>
              <a:rPr lang="fr-BE" dirty="0"/>
              <a:t>Régulation d’abord de l’angle puis du déplacement rectiligne (+ simple)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77B3-21D5-4D96-AD46-B452E009682C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238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57F1D4-BD70-401E-8926-D0025B79B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1C0BF-25F3-4550-819A-71DF663EAFE5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15EF29-0D2E-4218-849E-0088F5B0A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D58A22-8C9F-4262-8D65-15B776E9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31B270-B6A5-4470-8278-FCB1F2C286E9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338220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BE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11246EC8-8FD2-4A22-B853-3849234F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41EB7-3E68-49AE-9E0D-D231C4660B7F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AF939487-A80A-40CA-BD7D-769D9CE9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4511E0F-CB80-4FD1-914F-ECF32C63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4D38CA-9BEB-48F1-A423-89D68EB7CFE6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13629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918F2A-1392-4F51-B4F3-C154F380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D0DA4-647D-4EF0-A0EB-0F936AA3AEEC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8F6C1D-702C-4B1F-86CF-BCA531F5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86A59C-86E5-4E4B-BF36-0A975D8B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3A0E8-9B29-46D7-BD8E-AD27AA73B3AE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73085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836712"/>
            <a:ext cx="5638800" cy="1143000"/>
          </a:xfrm>
        </p:spPr>
        <p:txBody>
          <a:bodyPr lIns="0">
            <a:noAutofit/>
          </a:bodyPr>
          <a:lstStyle>
            <a:lvl1pPr algn="l">
              <a:defRPr sz="18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055386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836712"/>
            <a:ext cx="5638800" cy="1143000"/>
          </a:xfrm>
        </p:spPr>
        <p:txBody>
          <a:bodyPr lIns="0">
            <a:noAutofit/>
          </a:bodyPr>
          <a:lstStyle>
            <a:lvl1pPr algn="l">
              <a:defRPr sz="1800"/>
            </a:lvl1pPr>
          </a:lstStyle>
          <a:p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899592" y="2084852"/>
            <a:ext cx="7715200" cy="4525433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72219059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BAEE51-8437-4C81-BC13-34C0C38DE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1FD6F-046A-491C-AE8B-1B272F8F3CF4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4B0205-0BC2-4425-B75A-1502E8A0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82B9F5-323A-4EB4-8677-779922AF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A15A4-3050-4538-81A0-C9C7BD0DB948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39954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95DF05-224F-46D3-9A25-25373EDB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25586-217E-4248-B24B-FD9400988E96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3B2D2E-01B6-4F9D-B206-CA76A10F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991EFA-07FC-44B0-B9BF-5F7D9BFB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4F18C-4E52-43D0-BDB3-D81A9475848F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35138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4425132"/>
            <a:ext cx="7772400" cy="8223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15616" y="292494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5EB1D8-8083-41F7-AE53-B808FF1D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3B56C-0B91-43CD-9147-494863FEEED9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96A6F7-D27D-4C3A-9B58-AB1A7C0E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48EE63-80AB-4D5D-A6FD-F6B2FC25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2AF9BB-AA29-462E-B955-19B34546A6CB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88912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31640" y="1600200"/>
            <a:ext cx="31641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F7B2C8B3-3844-46CB-94E7-64A7E09A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B9DC2-61D4-4B0F-A4C2-D203E7373E59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9A1FECD4-E558-4BE4-B164-EE58052C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BDCA222-49E4-4767-AA30-C5AE0D3FA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5F00CB-7A66-463A-8BDD-0864B81695E1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314449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DB084C69-F063-44BB-B62C-3B4BDF6A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91811-A0FE-4629-BA92-0AD01E59D09F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DBCA63D-53BD-4511-9638-31210FC6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EA1A6500-F7C2-41A6-AE0A-CDB5C574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DDC4E7-3885-42C0-BA24-B9F2BC9CE754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98031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F4711FD7-BD2D-4399-B387-45AC76659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07BFB-05C3-444E-953B-8E92C85153E7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7A134F0A-77E8-4BCF-8734-3CAC02DE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CAF969CA-65C5-4C6A-B560-964DD5C3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1397E2-664D-4810-8BD9-9A47DDA0A772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864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959531E5-EE0A-46C9-AACD-FCCC78DB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382A3-F23A-4154-8779-AE467EBC57A3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081D800B-E94B-4A06-9AF1-73433D79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A0B22063-D8FD-4126-A4F3-58352A23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475A84-006F-4B7A-997B-3029847B68EB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57910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238324"/>
            <a:ext cx="2277889" cy="95842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188640"/>
            <a:ext cx="5111750" cy="59375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87624" y="1412776"/>
            <a:ext cx="2277889" cy="4713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6074148E-45F6-4351-9E04-AD24CAB57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A594E-C0EE-4CD9-8A96-CB17EAB8CDD1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D51542A0-FC79-4075-80FC-72DEC9EA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0BA5B74-1EAC-4248-893E-5584440B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B962FE-EE22-4E13-9F47-0E250D09C1CB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06996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8">
            <a:extLst>
              <a:ext uri="{FF2B5EF4-FFF2-40B4-BE49-F238E27FC236}">
                <a16:creationId xmlns:a16="http://schemas.microsoft.com/office/drawing/2014/main" id="{0378AF02-D3FD-4EA1-9E51-727FA2327D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8" b="30403"/>
          <a:stretch>
            <a:fillRect/>
          </a:stretch>
        </p:blipFill>
        <p:spPr bwMode="auto">
          <a:xfrm>
            <a:off x="7380288" y="4949825"/>
            <a:ext cx="1763712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ce réservé du titre 1">
            <a:extLst>
              <a:ext uri="{FF2B5EF4-FFF2-40B4-BE49-F238E27FC236}">
                <a16:creationId xmlns:a16="http://schemas.microsoft.com/office/drawing/2014/main" id="{FCA135E6-78B2-4C95-9DA8-F2FE94B436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1812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Page d’ouverture</a:t>
            </a:r>
            <a:endParaRPr lang="fr-BE" alt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26AC8A-0D8C-4EC2-B40A-FC1CF51D9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ECB140-795E-4C32-ACDD-7A4C9F69F729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93B133-B075-4783-AAD1-D364293E1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58661-72D6-4BDF-B3B8-792F7BB10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67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1B0EDDA-192B-428B-A899-BEEA0F814309}" type="slidenum">
              <a:rPr lang="fr-BE" altLang="fr-FR"/>
              <a:pPr/>
              <a:t>‹#›</a:t>
            </a:fld>
            <a:endParaRPr lang="fr-BE" alt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714A8-F334-465D-8338-418C9D469FC2}"/>
              </a:ext>
            </a:extLst>
          </p:cNvPr>
          <p:cNvSpPr/>
          <p:nvPr userDrawn="1"/>
        </p:nvSpPr>
        <p:spPr>
          <a:xfrm>
            <a:off x="1619250" y="646113"/>
            <a:ext cx="6121400" cy="556577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BE"/>
          </a:p>
        </p:txBody>
      </p:sp>
      <p:pic>
        <p:nvPicPr>
          <p:cNvPr id="1032" name="Picture 11" descr="http://www.ulb.ac.be/preview1/dre/com/docs/ULB-ligne-droite.jpg">
            <a:extLst>
              <a:ext uri="{FF2B5EF4-FFF2-40B4-BE49-F238E27FC236}">
                <a16:creationId xmlns:a16="http://schemas.microsoft.com/office/drawing/2014/main" id="{1B612286-875F-453D-8C4B-670BD3778D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51943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Image 8">
            <a:extLst>
              <a:ext uri="{FF2B5EF4-FFF2-40B4-BE49-F238E27FC236}">
                <a16:creationId xmlns:a16="http://schemas.microsoft.com/office/drawing/2014/main" id="{1F714C91-2B6B-45CB-8ED6-145C67991CE2}"/>
              </a:ext>
            </a:extLst>
          </p:cNvPr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778625"/>
            <a:ext cx="9150350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 8">
            <a:extLst>
              <a:ext uri="{FF2B5EF4-FFF2-40B4-BE49-F238E27FC236}">
                <a16:creationId xmlns:a16="http://schemas.microsoft.com/office/drawing/2014/main" id="{C382D870-AE61-44C8-AC6C-88288E450AA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8" b="30403"/>
          <a:stretch>
            <a:fillRect/>
          </a:stretch>
        </p:blipFill>
        <p:spPr bwMode="auto">
          <a:xfrm>
            <a:off x="7380288" y="4949825"/>
            <a:ext cx="1763712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ce réservé du titre 1">
            <a:extLst>
              <a:ext uri="{FF2B5EF4-FFF2-40B4-BE49-F238E27FC236}">
                <a16:creationId xmlns:a16="http://schemas.microsoft.com/office/drawing/2014/main" id="{954CBF7D-D373-4710-9E09-8308B32020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403350" y="274638"/>
            <a:ext cx="7283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Page de contenu</a:t>
            </a:r>
            <a:endParaRPr lang="fr-BE" altLang="fr-FR"/>
          </a:p>
        </p:txBody>
      </p:sp>
      <p:sp>
        <p:nvSpPr>
          <p:cNvPr id="2052" name="Espace réservé du texte 2">
            <a:extLst>
              <a:ext uri="{FF2B5EF4-FFF2-40B4-BE49-F238E27FC236}">
                <a16:creationId xmlns:a16="http://schemas.microsoft.com/office/drawing/2014/main" id="{F1819C6B-8245-4424-90E8-B38F7EF6C1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403350" y="1600200"/>
            <a:ext cx="72834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  <a:endParaRPr lang="fr-BE" alt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B8E45E-9861-4920-886A-6E6DA9E8F3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0838" y="65198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27D1F283-5FBD-4A27-96ED-661E314150A7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141BF7-DADC-47FF-B14B-EC8FAF870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C5143D-D9E6-4978-A5CA-ACF158919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3817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2F749CB-8FDE-4625-A9B4-0C7C31964399}" type="slidenum">
              <a:rPr lang="fr-BE" altLang="fr-FR"/>
              <a:pPr/>
              <a:t>‹#›</a:t>
            </a:fld>
            <a:endParaRPr lang="fr-BE" altLang="fr-FR"/>
          </a:p>
        </p:txBody>
      </p:sp>
      <p:pic>
        <p:nvPicPr>
          <p:cNvPr id="2056" name="Image 6">
            <a:extLst>
              <a:ext uri="{FF2B5EF4-FFF2-40B4-BE49-F238E27FC236}">
                <a16:creationId xmlns:a16="http://schemas.microsoft.com/office/drawing/2014/main" id="{B841E69C-3F8B-4AB8-B954-396349BF1E4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4213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Image 7">
            <a:extLst>
              <a:ext uri="{FF2B5EF4-FFF2-40B4-BE49-F238E27FC236}">
                <a16:creationId xmlns:a16="http://schemas.microsoft.com/office/drawing/2014/main" id="{B112CB59-A664-4E38-B903-88A7E6CC019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5445125"/>
            <a:ext cx="131763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>
            <a:extLst>
              <a:ext uri="{FF2B5EF4-FFF2-40B4-BE49-F238E27FC236}">
                <a16:creationId xmlns:a16="http://schemas.microsoft.com/office/drawing/2014/main" id="{F8C37028-5290-48B0-8E60-E50F8D400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88" y="2468563"/>
            <a:ext cx="2952750" cy="2559050"/>
          </a:xfrm>
        </p:spPr>
        <p:txBody>
          <a:bodyPr/>
          <a:lstStyle/>
          <a:p>
            <a:pPr algn="l" eaLnBrk="1" hangingPunct="1"/>
            <a:r>
              <a:rPr lang="fr-BE" altLang="fr-FR" sz="4000">
                <a:solidFill>
                  <a:srgbClr val="000000"/>
                </a:solidFill>
                <a:latin typeface="MetaBold-Roman" pitchFamily="34" charset="0"/>
              </a:rPr>
              <a:t>Réalisation d’un robot magasinnier</a:t>
            </a:r>
          </a:p>
        </p:txBody>
      </p:sp>
      <p:sp>
        <p:nvSpPr>
          <p:cNvPr id="6147" name="Sous-titre 2">
            <a:extLst>
              <a:ext uri="{FF2B5EF4-FFF2-40B4-BE49-F238E27FC236}">
                <a16:creationId xmlns:a16="http://schemas.microsoft.com/office/drawing/2014/main" id="{44F343D0-71DC-4CC8-A377-C8BD20081A8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560513" y="5207000"/>
            <a:ext cx="6400800" cy="574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endParaRPr lang="fr-BE" altLang="fr-FR" sz="2000">
              <a:solidFill>
                <a:srgbClr val="A2B9E0"/>
              </a:solidFill>
              <a:latin typeface="Meta-LightLF" pitchFamily="2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70EAF01-DF4E-4DD8-9EAB-C2C8D9E01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6100763"/>
            <a:ext cx="2339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2">
            <a:extLst>
              <a:ext uri="{FF2B5EF4-FFF2-40B4-BE49-F238E27FC236}">
                <a16:creationId xmlns:a16="http://schemas.microsoft.com/office/drawing/2014/main" id="{09620BB1-7E52-4DEF-85CC-B9F668237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0513" y="476250"/>
            <a:ext cx="5903912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fr-FR" sz="4400" u="sng"/>
              <a:t>Projet d’électromécanqiue:</a:t>
            </a:r>
            <a:endParaRPr lang="fr-BE" altLang="fr-FR" sz="4400" u="sng"/>
          </a:p>
        </p:txBody>
      </p:sp>
      <p:pic>
        <p:nvPicPr>
          <p:cNvPr id="6150" name="Picture 4">
            <a:extLst>
              <a:ext uri="{FF2B5EF4-FFF2-40B4-BE49-F238E27FC236}">
                <a16:creationId xmlns:a16="http://schemas.microsoft.com/office/drawing/2014/main" id="{1FBBEBEF-5878-4390-83F4-CBACC4A00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290763"/>
            <a:ext cx="4638675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>
            <a:extLst>
              <a:ext uri="{FF2B5EF4-FFF2-40B4-BE49-F238E27FC236}">
                <a16:creationId xmlns:a16="http://schemas.microsoft.com/office/drawing/2014/main" id="{6BE9696C-9626-4BE3-B1D3-2BB662FC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08" y="116632"/>
            <a:ext cx="3166120" cy="603498"/>
          </a:xfrm>
        </p:spPr>
        <p:txBody>
          <a:bodyPr/>
          <a:lstStyle/>
          <a:p>
            <a:pPr algn="l"/>
            <a:r>
              <a:rPr lang="fr-BE" altLang="fr-FR" sz="3200" dirty="0"/>
              <a:t>Régulation PD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98BE3C1-BC02-496F-8EA3-EC9112B9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F20A7F0-3C20-4A0B-A61C-5BAF686F5BB9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N° du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866D6D-ADE7-45EB-AF24-C29BC125E478}"/>
              </a:ext>
            </a:extLst>
          </p:cNvPr>
          <p:cNvSpPr/>
          <p:nvPr/>
        </p:nvSpPr>
        <p:spPr>
          <a:xfrm>
            <a:off x="7164288" y="233715"/>
            <a:ext cx="169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b="1" dirty="0"/>
              <a:t>Profil de vitesse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F76605-3361-4C39-8776-31A328787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288" y="1124744"/>
            <a:ext cx="5491424" cy="309634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7B2F0F-7357-45FF-8599-98246ED152C5}"/>
              </a:ext>
            </a:extLst>
          </p:cNvPr>
          <p:cNvSpPr txBox="1"/>
          <p:nvPr/>
        </p:nvSpPr>
        <p:spPr>
          <a:xfrm>
            <a:off x="4733168" y="4437112"/>
            <a:ext cx="394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fr-BE" sz="2400" b="1" dirty="0"/>
              <a:t>Déplacement angulaire</a:t>
            </a:r>
          </a:p>
          <a:p>
            <a:pPr marL="342900" indent="-342900">
              <a:buAutoNum type="arabicParenR"/>
            </a:pPr>
            <a:r>
              <a:rPr lang="fr-BE" sz="2400" b="1" dirty="0"/>
              <a:t>Déplacement rectiligne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4AA268-B3CE-4095-8EA4-3CE188D82D84}"/>
              </a:ext>
            </a:extLst>
          </p:cNvPr>
          <p:cNvSpPr txBox="1"/>
          <p:nvPr/>
        </p:nvSpPr>
        <p:spPr>
          <a:xfrm>
            <a:off x="1043608" y="4581128"/>
            <a:ext cx="3719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/>
              <a:t>Simplification de la boucle</a:t>
            </a:r>
          </a:p>
        </p:txBody>
      </p:sp>
    </p:spTree>
    <p:extLst>
      <p:ext uri="{BB962C8B-B14F-4D97-AF65-F5344CB8AC3E}">
        <p14:creationId xmlns:p14="http://schemas.microsoft.com/office/powerpoint/2010/main" val="147604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5E393-C85D-408B-8002-63AAB790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0"/>
            <a:ext cx="2304256" cy="792088"/>
          </a:xfrm>
        </p:spPr>
        <p:txBody>
          <a:bodyPr/>
          <a:lstStyle/>
          <a:p>
            <a:pPr algn="l"/>
            <a:r>
              <a:rPr lang="en-GB" sz="3200" dirty="0"/>
              <a:t> </a:t>
            </a:r>
            <a:r>
              <a:rPr lang="en-GB" sz="3600" dirty="0"/>
              <a:t>Simulation</a:t>
            </a:r>
            <a:r>
              <a:rPr lang="en-GB" sz="3200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B04B66-C052-4657-8A6A-67EAD00976DB}"/>
              </a:ext>
            </a:extLst>
          </p:cNvPr>
          <p:cNvSpPr txBox="1"/>
          <p:nvPr/>
        </p:nvSpPr>
        <p:spPr>
          <a:xfrm>
            <a:off x="1187624" y="79208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 Turtle</a:t>
            </a:r>
          </a:p>
        </p:txBody>
      </p:sp>
      <p:pic>
        <p:nvPicPr>
          <p:cNvPr id="12" name="simu">
            <a:hlinkClick r:id="" action="ppaction://media"/>
            <a:extLst>
              <a:ext uri="{FF2B5EF4-FFF2-40B4-BE49-F238E27FC236}">
                <a16:creationId xmlns:a16="http://schemas.microsoft.com/office/drawing/2014/main" id="{309777A9-BDFB-4251-A294-A00666CECF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68" end="5768.446"/>
                </p14:media>
              </p:ext>
            </p:extLst>
          </p:nvPr>
        </p:nvPicPr>
        <p:blipFill rotWithShape="1">
          <a:blip r:embed="rId4"/>
          <a:srcRect l="26358" t="15521" r="24841" b="19333"/>
          <a:stretch>
            <a:fillRect/>
          </a:stretch>
        </p:blipFill>
        <p:spPr>
          <a:xfrm>
            <a:off x="1547664" y="1484784"/>
            <a:ext cx="6496132" cy="487789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64859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41001-A020-4A72-913F-C6221059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-19769"/>
            <a:ext cx="5256882" cy="928489"/>
          </a:xfrm>
        </p:spPr>
        <p:txBody>
          <a:bodyPr/>
          <a:lstStyle/>
          <a:p>
            <a:r>
              <a:rPr lang="en-GB" sz="3600" dirty="0" err="1"/>
              <a:t>Résultats</a:t>
            </a:r>
            <a:r>
              <a:rPr lang="en-GB" sz="3600" dirty="0"/>
              <a:t> et optimisations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58759D-516D-4877-858A-4EE832E3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283450" cy="4525963"/>
          </a:xfrm>
        </p:spPr>
        <p:txBody>
          <a:bodyPr/>
          <a:lstStyle/>
          <a:p>
            <a:r>
              <a:rPr lang="fr-BE" sz="2400" dirty="0"/>
              <a:t>Détection d’un seul cylindre à la fois.</a:t>
            </a:r>
          </a:p>
          <a:p>
            <a:endParaRPr lang="fr-BE" sz="2400" dirty="0"/>
          </a:p>
          <a:p>
            <a:r>
              <a:rPr lang="fr-BE" sz="2400" dirty="0"/>
              <a:t>Régulation et odométrie fonctionnelle.</a:t>
            </a:r>
          </a:p>
          <a:p>
            <a:endParaRPr lang="fr-BE" sz="2400" dirty="0"/>
          </a:p>
          <a:p>
            <a:r>
              <a:rPr lang="fr-BE" sz="2400" dirty="0"/>
              <a:t>Problème avec le servo de la pince.</a:t>
            </a:r>
          </a:p>
          <a:p>
            <a:endParaRPr lang="fr-BE" sz="2400" dirty="0"/>
          </a:p>
          <a:p>
            <a:r>
              <a:rPr lang="fr-BE" sz="2400" dirty="0"/>
              <a:t>Différentes actions à enchainer.</a:t>
            </a:r>
          </a:p>
          <a:p>
            <a:endParaRPr lang="fr-BE" sz="2400" dirty="0"/>
          </a:p>
          <a:p>
            <a:r>
              <a:rPr lang="fr-BE" sz="2400" dirty="0"/>
              <a:t>Design améliorable.</a:t>
            </a:r>
          </a:p>
          <a:p>
            <a:endParaRPr lang="fr-BE" sz="2400" dirty="0"/>
          </a:p>
          <a:p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974564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B99-9C09-46E9-95CD-D6BFBD87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27856"/>
            <a:ext cx="2520578" cy="634082"/>
          </a:xfrm>
        </p:spPr>
        <p:txBody>
          <a:bodyPr/>
          <a:lstStyle/>
          <a:p>
            <a:r>
              <a:rPr lang="en-GB" sz="3600" dirty="0"/>
              <a:t>Simulation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142BBA9-0442-4A91-9C75-7502D7132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95966"/>
            <a:ext cx="7283450" cy="36660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21D51F7-14BD-4DFA-A0B1-DB0E765E9AA6}"/>
              </a:ext>
            </a:extLst>
          </p:cNvPr>
          <p:cNvSpPr txBox="1"/>
          <p:nvPr/>
        </p:nvSpPr>
        <p:spPr>
          <a:xfrm>
            <a:off x="1403350" y="980728"/>
            <a:ext cx="3888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1. </a:t>
            </a:r>
            <a:r>
              <a:rPr lang="en-GB" sz="2800" dirty="0" err="1"/>
              <a:t>Graphique</a:t>
            </a:r>
            <a:r>
              <a:rPr lang="en-GB" sz="2800" dirty="0"/>
              <a:t> (</a:t>
            </a:r>
            <a:r>
              <a:rPr lang="en-GB" sz="2800" dirty="0" err="1"/>
              <a:t>Pygame</a:t>
            </a:r>
            <a:r>
              <a:rPr lang="en-GB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761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re 1">
            <a:extLst>
              <a:ext uri="{FF2B5EF4-FFF2-40B4-BE49-F238E27FC236}">
                <a16:creationId xmlns:a16="http://schemas.microsoft.com/office/drawing/2014/main" id="{61816875-557F-45CE-95C9-184667137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50" y="206375"/>
            <a:ext cx="4760913" cy="603250"/>
          </a:xfrm>
        </p:spPr>
        <p:txBody>
          <a:bodyPr/>
          <a:lstStyle/>
          <a:p>
            <a:pPr algn="l"/>
            <a:r>
              <a:rPr lang="fr-BE" altLang="fr-FR" sz="3200"/>
              <a:t>Cahier des charges</a:t>
            </a:r>
          </a:p>
        </p:txBody>
      </p:sp>
      <p:pic>
        <p:nvPicPr>
          <p:cNvPr id="7171" name="Picture 4">
            <a:extLst>
              <a:ext uri="{FF2B5EF4-FFF2-40B4-BE49-F238E27FC236}">
                <a16:creationId xmlns:a16="http://schemas.microsoft.com/office/drawing/2014/main" id="{5B8A6AC3-A5C7-468D-B0FE-7B1E71C94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ZoneTexte 1">
            <a:extLst>
              <a:ext uri="{FF2B5EF4-FFF2-40B4-BE49-F238E27FC236}">
                <a16:creationId xmlns:a16="http://schemas.microsoft.com/office/drawing/2014/main" id="{CC50301D-9025-4DBF-B0F1-C647B76E8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4389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BE" altLang="fr-FR"/>
              <a:t>N° du slide</a:t>
            </a:r>
          </a:p>
        </p:txBody>
      </p:sp>
      <p:pic>
        <p:nvPicPr>
          <p:cNvPr id="7173" name="Picture 6">
            <a:extLst>
              <a:ext uri="{FF2B5EF4-FFF2-40B4-BE49-F238E27FC236}">
                <a16:creationId xmlns:a16="http://schemas.microsoft.com/office/drawing/2014/main" id="{1A50F1E4-C512-4C66-9FDE-552B23E4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55700"/>
            <a:ext cx="8778875" cy="49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re 1">
            <a:extLst>
              <a:ext uri="{FF2B5EF4-FFF2-40B4-BE49-F238E27FC236}">
                <a16:creationId xmlns:a16="http://schemas.microsoft.com/office/drawing/2014/main" id="{1A751A2A-EDCA-4422-9478-01F29212C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50" y="206375"/>
            <a:ext cx="4760913" cy="603250"/>
          </a:xfrm>
        </p:spPr>
        <p:txBody>
          <a:bodyPr/>
          <a:lstStyle/>
          <a:p>
            <a:pPr algn="l"/>
            <a:r>
              <a:rPr lang="fr-BE" altLang="fr-FR" sz="3200"/>
              <a:t>Déplacement et détection</a:t>
            </a:r>
          </a:p>
        </p:txBody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3C190D05-BDEA-4643-8798-C10464DB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ZoneTexte 1">
            <a:extLst>
              <a:ext uri="{FF2B5EF4-FFF2-40B4-BE49-F238E27FC236}">
                <a16:creationId xmlns:a16="http://schemas.microsoft.com/office/drawing/2014/main" id="{AAD75D20-0BA7-4AB6-A189-0403DBB2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4389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BE" altLang="fr-FR"/>
              <a:t>N° du slide</a:t>
            </a:r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8145DF2A-EB8F-435D-B8E4-3BF9B227D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960438"/>
            <a:ext cx="8778875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1">
            <a:extLst>
              <a:ext uri="{FF2B5EF4-FFF2-40B4-BE49-F238E27FC236}">
                <a16:creationId xmlns:a16="http://schemas.microsoft.com/office/drawing/2014/main" id="{42AA7F9F-B53F-4BAC-9EF6-EB8BBB49F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50" y="206375"/>
            <a:ext cx="5624513" cy="603250"/>
          </a:xfrm>
        </p:spPr>
        <p:txBody>
          <a:bodyPr/>
          <a:lstStyle/>
          <a:p>
            <a:pPr algn="l"/>
            <a:r>
              <a:rPr lang="fr-BE" altLang="fr-FR" sz="3200"/>
              <a:t>Prise et déplacement des tubes</a:t>
            </a:r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BE45BE79-8B05-4C2A-B282-07BF34009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ZoneTexte 1">
            <a:extLst>
              <a:ext uri="{FF2B5EF4-FFF2-40B4-BE49-F238E27FC236}">
                <a16:creationId xmlns:a16="http://schemas.microsoft.com/office/drawing/2014/main" id="{94D7E417-F40A-4BD7-8229-ACC3E5F7F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4389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BE" altLang="fr-FR"/>
              <a:t>N° du slide</a:t>
            </a:r>
          </a:p>
        </p:txBody>
      </p:sp>
      <p:pic>
        <p:nvPicPr>
          <p:cNvPr id="11269" name="Picture 3">
            <a:extLst>
              <a:ext uri="{FF2B5EF4-FFF2-40B4-BE49-F238E27FC236}">
                <a16:creationId xmlns:a16="http://schemas.microsoft.com/office/drawing/2014/main" id="{FC7E729C-A648-4D1A-A9AF-2371B8FE2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960438"/>
            <a:ext cx="8778875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F3B2B33-EBD7-44E1-B91C-EA7CCB896F4C}"/>
              </a:ext>
            </a:extLst>
          </p:cNvPr>
          <p:cNvSpPr/>
          <p:nvPr/>
        </p:nvSpPr>
        <p:spPr>
          <a:xfrm>
            <a:off x="608013" y="4116388"/>
            <a:ext cx="433387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BE"/>
          </a:p>
        </p:txBody>
      </p:sp>
      <p:sp>
        <p:nvSpPr>
          <p:cNvPr id="11271" name="TextBox 7">
            <a:extLst>
              <a:ext uri="{FF2B5EF4-FFF2-40B4-BE49-F238E27FC236}">
                <a16:creationId xmlns:a16="http://schemas.microsoft.com/office/drawing/2014/main" id="{9F003090-6B23-4B9F-BE54-D53A4A6B1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003675"/>
            <a:ext cx="2232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fr-FR"/>
              <a:t> Pince traditionnelle </a:t>
            </a:r>
            <a:endParaRPr lang="fr-BE" altLang="fr-F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EA5748-FD1F-47C8-9967-BBF29AF5EC9A}"/>
              </a:ext>
            </a:extLst>
          </p:cNvPr>
          <p:cNvSpPr/>
          <p:nvPr/>
        </p:nvSpPr>
        <p:spPr>
          <a:xfrm>
            <a:off x="622300" y="4459288"/>
            <a:ext cx="43180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B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92BA467-6035-4103-9FCB-DEE02F4A3D96}"/>
              </a:ext>
            </a:extLst>
          </p:cNvPr>
          <p:cNvSpPr/>
          <p:nvPr/>
        </p:nvSpPr>
        <p:spPr>
          <a:xfrm>
            <a:off x="622300" y="4818063"/>
            <a:ext cx="431800" cy="144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BE"/>
          </a:p>
        </p:txBody>
      </p:sp>
      <p:sp>
        <p:nvSpPr>
          <p:cNvPr id="11274" name="TextBox 13">
            <a:extLst>
              <a:ext uri="{FF2B5EF4-FFF2-40B4-BE49-F238E27FC236}">
                <a16:creationId xmlns:a16="http://schemas.microsoft.com/office/drawing/2014/main" id="{FA21538E-2B31-4C7D-B8E3-0916D0643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338638"/>
            <a:ext cx="3313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fr-FR"/>
              <a:t> Transport unitaire sans stockage </a:t>
            </a:r>
            <a:endParaRPr lang="fr-BE" altLang="fr-FR"/>
          </a:p>
        </p:txBody>
      </p:sp>
      <p:sp>
        <p:nvSpPr>
          <p:cNvPr id="11275" name="TextBox 14">
            <a:extLst>
              <a:ext uri="{FF2B5EF4-FFF2-40B4-BE49-F238E27FC236}">
                <a16:creationId xmlns:a16="http://schemas.microsoft.com/office/drawing/2014/main" id="{E3D2D060-8C30-47DE-9F5D-F27EB1F41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689475"/>
            <a:ext cx="4608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fr-FR"/>
              <a:t> Moteur rotatif plutôt qu’une crémaillère</a:t>
            </a:r>
            <a:endParaRPr lang="fr-BE" altLang="fr-FR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re 1">
            <a:extLst>
              <a:ext uri="{FF2B5EF4-FFF2-40B4-BE49-F238E27FC236}">
                <a16:creationId xmlns:a16="http://schemas.microsoft.com/office/drawing/2014/main" id="{2013C97C-8161-41EB-ABE4-1AF82E1B1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50" y="206375"/>
            <a:ext cx="7929563" cy="603250"/>
          </a:xfrm>
        </p:spPr>
        <p:txBody>
          <a:bodyPr/>
          <a:lstStyle/>
          <a:p>
            <a:pPr algn="l"/>
            <a:r>
              <a:rPr lang="fr-BE" altLang="fr-FR" sz="3200"/>
              <a:t>Construction et agencement des composants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1511E326-621F-4FEC-867B-F91AAB83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ZoneTexte 1">
            <a:extLst>
              <a:ext uri="{FF2B5EF4-FFF2-40B4-BE49-F238E27FC236}">
                <a16:creationId xmlns:a16="http://schemas.microsoft.com/office/drawing/2014/main" id="{7C67C937-21BC-4FF1-9030-E54C052D9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4389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BE" altLang="fr-FR"/>
              <a:t>N° du slide</a:t>
            </a:r>
          </a:p>
        </p:txBody>
      </p:sp>
      <p:pic>
        <p:nvPicPr>
          <p:cNvPr id="13317" name="Picture 3">
            <a:extLst>
              <a:ext uri="{FF2B5EF4-FFF2-40B4-BE49-F238E27FC236}">
                <a16:creationId xmlns:a16="http://schemas.microsoft.com/office/drawing/2014/main" id="{7F31C978-ADB7-479F-A163-D54A3B7E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044575"/>
            <a:ext cx="6337300" cy="499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1">
            <a:extLst>
              <a:ext uri="{FF2B5EF4-FFF2-40B4-BE49-F238E27FC236}">
                <a16:creationId xmlns:a16="http://schemas.microsoft.com/office/drawing/2014/main" id="{DDB0D7A3-A036-4084-AE0A-1F17C8E3F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50" y="206375"/>
            <a:ext cx="4760913" cy="603250"/>
          </a:xfrm>
        </p:spPr>
        <p:txBody>
          <a:bodyPr/>
          <a:lstStyle/>
          <a:p>
            <a:pPr algn="l"/>
            <a:r>
              <a:rPr lang="fr-BE" altLang="fr-FR" sz="3200"/>
              <a:t>Fonctionnement interne</a:t>
            </a:r>
          </a:p>
        </p:txBody>
      </p:sp>
      <p:pic>
        <p:nvPicPr>
          <p:cNvPr id="15363" name="Picture 4">
            <a:extLst>
              <a:ext uri="{FF2B5EF4-FFF2-40B4-BE49-F238E27FC236}">
                <a16:creationId xmlns:a16="http://schemas.microsoft.com/office/drawing/2014/main" id="{26098555-50C4-4F88-A17C-0053D4788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ZoneTexte 1">
            <a:extLst>
              <a:ext uri="{FF2B5EF4-FFF2-40B4-BE49-F238E27FC236}">
                <a16:creationId xmlns:a16="http://schemas.microsoft.com/office/drawing/2014/main" id="{F88BEE86-72CC-4B80-A6A3-91604C104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4389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BE" altLang="fr-FR" dirty="0"/>
              <a:t>N° du slide</a:t>
            </a:r>
          </a:p>
        </p:txBody>
      </p:sp>
      <p:pic>
        <p:nvPicPr>
          <p:cNvPr id="15365" name="Picture 3">
            <a:extLst>
              <a:ext uri="{FF2B5EF4-FFF2-40B4-BE49-F238E27FC236}">
                <a16:creationId xmlns:a16="http://schemas.microsoft.com/office/drawing/2014/main" id="{576C9A0B-9D33-4A2B-A238-E167EA6BC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773113"/>
            <a:ext cx="7424737" cy="566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>
            <a:extLst>
              <a:ext uri="{FF2B5EF4-FFF2-40B4-BE49-F238E27FC236}">
                <a16:creationId xmlns:a16="http://schemas.microsoft.com/office/drawing/2014/main" id="{6BE9696C-9626-4BE3-B1D3-2BB662FC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608" y="206109"/>
            <a:ext cx="3166120" cy="603498"/>
          </a:xfrm>
        </p:spPr>
        <p:txBody>
          <a:bodyPr/>
          <a:lstStyle/>
          <a:p>
            <a:pPr algn="l"/>
            <a:r>
              <a:rPr lang="fr-BE" altLang="fr-FR" sz="3200" dirty="0"/>
              <a:t>Régulation PD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98BE3C1-BC02-496F-8EA3-EC9112B9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F20A7F0-3C20-4A0B-A61C-5BAF686F5BB9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N° du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866D6D-ADE7-45EB-AF24-C29BC125E478}"/>
              </a:ext>
            </a:extLst>
          </p:cNvPr>
          <p:cNvSpPr/>
          <p:nvPr/>
        </p:nvSpPr>
        <p:spPr>
          <a:xfrm>
            <a:off x="4759908" y="163276"/>
            <a:ext cx="43125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b="1" dirty="0"/>
              <a:t>Consigne globale décomposée et évolutive</a:t>
            </a:r>
          </a:p>
          <a:p>
            <a:pPr algn="r"/>
            <a:r>
              <a:rPr lang="fr-BE" b="1" dirty="0"/>
              <a:t>Considération des erreurs consigne - réalité</a:t>
            </a:r>
          </a:p>
        </p:txBody>
      </p:sp>
      <p:pic>
        <p:nvPicPr>
          <p:cNvPr id="20" name="Image 1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B61D295-5146-4ACC-B582-E45ACB74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5" y="1916832"/>
            <a:ext cx="8422704" cy="255233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C863CF0-9A22-427D-8A1A-EFC9E481B6BE}"/>
              </a:ext>
            </a:extLst>
          </p:cNvPr>
          <p:cNvSpPr txBox="1"/>
          <p:nvPr/>
        </p:nvSpPr>
        <p:spPr>
          <a:xfrm>
            <a:off x="3553573" y="441452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Boucle d’asservissement</a:t>
            </a:r>
          </a:p>
        </p:txBody>
      </p:sp>
    </p:spTree>
    <p:extLst>
      <p:ext uri="{BB962C8B-B14F-4D97-AF65-F5344CB8AC3E}">
        <p14:creationId xmlns:p14="http://schemas.microsoft.com/office/powerpoint/2010/main" val="368744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945D8A8C-4C77-448A-9B68-43A4F9EB5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"/>
          <a:stretch/>
        </p:blipFill>
        <p:spPr>
          <a:xfrm>
            <a:off x="416070" y="1575062"/>
            <a:ext cx="3309292" cy="3986877"/>
          </a:xfrm>
          <a:prstGeom prst="rect">
            <a:avLst/>
          </a:prstGeom>
        </p:spPr>
      </p:pic>
      <p:sp>
        <p:nvSpPr>
          <p:cNvPr id="6146" name="Titre 1">
            <a:extLst>
              <a:ext uri="{FF2B5EF4-FFF2-40B4-BE49-F238E27FC236}">
                <a16:creationId xmlns:a16="http://schemas.microsoft.com/office/drawing/2014/main" id="{6BE9696C-9626-4BE3-B1D3-2BB662FC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853" y="350692"/>
            <a:ext cx="3166120" cy="603498"/>
          </a:xfrm>
        </p:spPr>
        <p:txBody>
          <a:bodyPr/>
          <a:lstStyle/>
          <a:p>
            <a:pPr algn="l"/>
            <a:r>
              <a:rPr lang="fr-BE" altLang="fr-FR" sz="3200" dirty="0"/>
              <a:t>Odométrie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98BE3C1-BC02-496F-8EA3-EC9112B9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F20A7F0-3C20-4A0B-A61C-5BAF686F5BB9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N° du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866D6D-ADE7-45EB-AF24-C29BC125E478}"/>
              </a:ext>
            </a:extLst>
          </p:cNvPr>
          <p:cNvSpPr/>
          <p:nvPr/>
        </p:nvSpPr>
        <p:spPr>
          <a:xfrm>
            <a:off x="4122625" y="329275"/>
            <a:ext cx="50213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b="1" dirty="0"/>
              <a:t>Position, orientation approximatives en temps réel</a:t>
            </a:r>
          </a:p>
          <a:p>
            <a:pPr algn="r"/>
            <a:r>
              <a:rPr lang="fr-FR" b="1" dirty="0"/>
              <a:t>A</a:t>
            </a:r>
            <a:r>
              <a:rPr lang="fr-FR" sz="1800" b="1" dirty="0"/>
              <a:t>pproximation par segment de droite</a:t>
            </a:r>
            <a:endParaRPr lang="fr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F42CE1-4C74-4B78-B103-996E8BFF2087}"/>
              </a:ext>
            </a:extLst>
          </p:cNvPr>
          <p:cNvSpPr/>
          <p:nvPr/>
        </p:nvSpPr>
        <p:spPr>
          <a:xfrm>
            <a:off x="3563888" y="1414889"/>
            <a:ext cx="6096000" cy="4447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/>
              <a:t>Récupération &amp; traitement des infos encodeurs</a:t>
            </a:r>
          </a:p>
          <a:p>
            <a:endParaRPr lang="fr-FR" sz="1000" b="1" dirty="0"/>
          </a:p>
          <a:p>
            <a:r>
              <a:rPr lang="fr-FR" sz="2000" dirty="0"/>
              <a:t>Sur un intervalle de temps ∆t </a:t>
            </a:r>
            <a:r>
              <a:rPr lang="fr-FR" sz="1600" dirty="0"/>
              <a:t>:</a:t>
            </a:r>
          </a:p>
          <a:p>
            <a:endParaRPr lang="fr-FR" dirty="0"/>
          </a:p>
          <a:p>
            <a:r>
              <a:rPr lang="fr-FR" dirty="0"/>
              <a:t>                                  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endParaRPr lang="fr-FR" dirty="0"/>
          </a:p>
          <a:p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/>
              <a:t>Conversion en coordonnées cartésiennes</a:t>
            </a:r>
            <a:endParaRPr lang="fr-FR" sz="2000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/>
              <a:t>Stockage de l’information</a:t>
            </a:r>
            <a:endParaRPr lang="fr-FR" sz="2000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                                             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8E52C7-1D93-4E02-8E1B-101A7352BE0B}"/>
              </a:ext>
            </a:extLst>
          </p:cNvPr>
          <p:cNvSpPr txBox="1"/>
          <p:nvPr/>
        </p:nvSpPr>
        <p:spPr>
          <a:xfrm>
            <a:off x="3886836" y="2544965"/>
            <a:ext cx="1971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∆l</a:t>
            </a:r>
            <a:r>
              <a:rPr lang="fr-FR" sz="1200" dirty="0"/>
              <a:t>D</a:t>
            </a:r>
            <a:r>
              <a:rPr lang="fr-FR" dirty="0"/>
              <a:t> = C</a:t>
            </a:r>
            <a:r>
              <a:rPr lang="fr-FR" sz="1200" dirty="0"/>
              <a:t>D </a:t>
            </a:r>
            <a:r>
              <a:rPr lang="fr-FR" dirty="0"/>
              <a:t>. ∆</a:t>
            </a:r>
            <a:r>
              <a:rPr lang="fr-FR" dirty="0" err="1"/>
              <a:t>tic</a:t>
            </a:r>
            <a:r>
              <a:rPr lang="fr-FR" sz="1200" dirty="0" err="1"/>
              <a:t>D</a:t>
            </a:r>
            <a:endParaRPr lang="fr-FR" sz="1200" dirty="0"/>
          </a:p>
          <a:p>
            <a:r>
              <a:rPr lang="fr-FR" dirty="0"/>
              <a:t>∆l</a:t>
            </a:r>
            <a:r>
              <a:rPr lang="fr-FR" sz="1200" dirty="0"/>
              <a:t>G</a:t>
            </a:r>
            <a:r>
              <a:rPr lang="fr-FR" dirty="0"/>
              <a:t> = C</a:t>
            </a:r>
            <a:r>
              <a:rPr lang="fr-FR" sz="1200" dirty="0"/>
              <a:t>G </a:t>
            </a:r>
            <a:r>
              <a:rPr lang="fr-FR" dirty="0"/>
              <a:t>. ∆</a:t>
            </a:r>
            <a:r>
              <a:rPr lang="fr-FR" dirty="0" err="1"/>
              <a:t>tic</a:t>
            </a:r>
            <a:r>
              <a:rPr lang="fr-FR" sz="1200" dirty="0" err="1"/>
              <a:t>G</a:t>
            </a:r>
            <a:endParaRPr lang="fr-FR" sz="1200" dirty="0"/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F39939-CE64-45BA-8946-1D50421D7924}"/>
              </a:ext>
            </a:extLst>
          </p:cNvPr>
          <p:cNvSpPr txBox="1"/>
          <p:nvPr/>
        </p:nvSpPr>
        <p:spPr>
          <a:xfrm>
            <a:off x="5911050" y="2538067"/>
            <a:ext cx="2477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∆l</a:t>
            </a:r>
            <a:r>
              <a:rPr lang="fr-FR" sz="1600" dirty="0"/>
              <a:t> </a:t>
            </a:r>
            <a:r>
              <a:rPr lang="fr-FR" dirty="0"/>
              <a:t>= (∆l</a:t>
            </a:r>
            <a:r>
              <a:rPr lang="fr-FR" sz="1200" dirty="0"/>
              <a:t>D</a:t>
            </a:r>
            <a:r>
              <a:rPr lang="fr-FR" dirty="0"/>
              <a:t>+∆l</a:t>
            </a:r>
            <a:r>
              <a:rPr lang="fr-FR" sz="1200" dirty="0"/>
              <a:t>G</a:t>
            </a:r>
            <a:r>
              <a:rPr lang="fr-FR" dirty="0"/>
              <a:t>)/2</a:t>
            </a:r>
          </a:p>
          <a:p>
            <a:r>
              <a:rPr lang="fr-FR" dirty="0"/>
              <a:t>∆θ = arctan[(∆l</a:t>
            </a:r>
            <a:r>
              <a:rPr lang="fr-FR" sz="1200" dirty="0"/>
              <a:t>D</a:t>
            </a:r>
            <a:r>
              <a:rPr lang="fr-FR" dirty="0"/>
              <a:t>–∆l</a:t>
            </a:r>
            <a:r>
              <a:rPr lang="fr-FR" sz="1200" dirty="0"/>
              <a:t>G</a:t>
            </a:r>
            <a:r>
              <a:rPr lang="fr-FR" dirty="0"/>
              <a:t>)/L]</a:t>
            </a:r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B1F7F75-8E6D-47E0-A8D2-8F25E58CD0F8}"/>
              </a:ext>
            </a:extLst>
          </p:cNvPr>
          <p:cNvSpPr txBox="1"/>
          <p:nvPr/>
        </p:nvSpPr>
        <p:spPr>
          <a:xfrm>
            <a:off x="3977348" y="3606867"/>
            <a:ext cx="1932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∆x =∆l.cos(θ</a:t>
            </a:r>
            <a:r>
              <a:rPr lang="fr-FR" sz="1400" dirty="0"/>
              <a:t>t-1</a:t>
            </a:r>
            <a:r>
              <a:rPr lang="fr-FR" dirty="0"/>
              <a:t>)</a:t>
            </a:r>
          </a:p>
          <a:p>
            <a:r>
              <a:rPr lang="fr-FR" dirty="0"/>
              <a:t>∆y =∆l.sin(θ</a:t>
            </a:r>
            <a:r>
              <a:rPr lang="fr-FR" sz="1400" dirty="0"/>
              <a:t>t-1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F4ECBC-D548-4361-AA6B-29EE141152C5}"/>
              </a:ext>
            </a:extLst>
          </p:cNvPr>
          <p:cNvSpPr txBox="1"/>
          <p:nvPr/>
        </p:nvSpPr>
        <p:spPr>
          <a:xfrm>
            <a:off x="3950747" y="4731217"/>
            <a:ext cx="1963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</a:t>
            </a:r>
            <a:r>
              <a:rPr lang="fr-FR" sz="1200" dirty="0" err="1"/>
              <a:t>t</a:t>
            </a:r>
            <a:r>
              <a:rPr lang="fr-FR" dirty="0"/>
              <a:t> = x</a:t>
            </a:r>
            <a:r>
              <a:rPr lang="fr-FR" sz="1200" dirty="0"/>
              <a:t>t-1 </a:t>
            </a:r>
            <a:r>
              <a:rPr lang="fr-FR" dirty="0"/>
              <a:t>+ ∆x</a:t>
            </a:r>
          </a:p>
          <a:p>
            <a:r>
              <a:rPr lang="fr-FR" dirty="0" err="1"/>
              <a:t>y</a:t>
            </a:r>
            <a:r>
              <a:rPr lang="fr-FR" sz="1200" dirty="0" err="1"/>
              <a:t>t</a:t>
            </a:r>
            <a:r>
              <a:rPr lang="fr-FR" dirty="0"/>
              <a:t> = y</a:t>
            </a:r>
            <a:r>
              <a:rPr lang="fr-FR" sz="1200" dirty="0"/>
              <a:t>t-1 </a:t>
            </a:r>
            <a:r>
              <a:rPr lang="fr-FR" dirty="0"/>
              <a:t>+ ∆y</a:t>
            </a:r>
          </a:p>
          <a:p>
            <a:r>
              <a:rPr lang="fr-FR" dirty="0" err="1"/>
              <a:t>θ</a:t>
            </a:r>
            <a:r>
              <a:rPr lang="fr-FR" sz="1200" dirty="0" err="1"/>
              <a:t>t</a:t>
            </a:r>
            <a:r>
              <a:rPr lang="fr-FR" dirty="0"/>
              <a:t> = θ</a:t>
            </a:r>
            <a:r>
              <a:rPr lang="fr-FR" sz="1200" dirty="0"/>
              <a:t>t-1 </a:t>
            </a:r>
            <a:r>
              <a:rPr lang="fr-FR" dirty="0"/>
              <a:t>+ ∆θ</a:t>
            </a:r>
          </a:p>
          <a:p>
            <a:endParaRPr lang="fr-FR" dirty="0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878BD8AD-7D66-48CC-80D9-3237F6E1CDBD}"/>
              </a:ext>
            </a:extLst>
          </p:cNvPr>
          <p:cNvSpPr/>
          <p:nvPr/>
        </p:nvSpPr>
        <p:spPr>
          <a:xfrm>
            <a:off x="3799505" y="2613444"/>
            <a:ext cx="129872" cy="54068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EBBB03E5-0E58-487B-B28E-191AED8CC926}"/>
              </a:ext>
            </a:extLst>
          </p:cNvPr>
          <p:cNvSpPr/>
          <p:nvPr/>
        </p:nvSpPr>
        <p:spPr>
          <a:xfrm>
            <a:off x="5858759" y="2613443"/>
            <a:ext cx="129872" cy="54068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01E06E42-6930-429E-B3D6-3549887D1DC5}"/>
              </a:ext>
            </a:extLst>
          </p:cNvPr>
          <p:cNvSpPr/>
          <p:nvPr/>
        </p:nvSpPr>
        <p:spPr>
          <a:xfrm>
            <a:off x="3820875" y="3662317"/>
            <a:ext cx="129872" cy="54068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AAFCFCF7-C249-4152-9164-20A4482F0EB6}"/>
              </a:ext>
            </a:extLst>
          </p:cNvPr>
          <p:cNvSpPr/>
          <p:nvPr/>
        </p:nvSpPr>
        <p:spPr>
          <a:xfrm>
            <a:off x="3862018" y="4805864"/>
            <a:ext cx="108669" cy="81637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2861BC-0467-4782-A116-F94A14251941}"/>
              </a:ext>
            </a:extLst>
          </p:cNvPr>
          <p:cNvSpPr/>
          <p:nvPr/>
        </p:nvSpPr>
        <p:spPr>
          <a:xfrm>
            <a:off x="6611888" y="4892010"/>
            <a:ext cx="1024000" cy="6699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0052C97-B760-4512-9A59-1DED144DEB72}"/>
              </a:ext>
            </a:extLst>
          </p:cNvPr>
          <p:cNvSpPr txBox="1"/>
          <p:nvPr/>
        </p:nvSpPr>
        <p:spPr>
          <a:xfrm>
            <a:off x="6604020" y="5014099"/>
            <a:ext cx="107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(</a:t>
            </a:r>
            <a:r>
              <a:rPr lang="fr-FR" b="1" dirty="0" err="1"/>
              <a:t>x</a:t>
            </a:r>
            <a:r>
              <a:rPr lang="fr-FR" sz="1200" b="1" dirty="0" err="1"/>
              <a:t>t</a:t>
            </a:r>
            <a:r>
              <a:rPr lang="fr-FR" b="1" dirty="0"/>
              <a:t>, </a:t>
            </a:r>
            <a:r>
              <a:rPr lang="fr-FR" b="1" dirty="0" err="1"/>
              <a:t>y</a:t>
            </a:r>
            <a:r>
              <a:rPr lang="fr-FR" sz="1200" b="1" dirty="0" err="1"/>
              <a:t>t</a:t>
            </a:r>
            <a:r>
              <a:rPr lang="fr-FR" b="1" dirty="0"/>
              <a:t>, </a:t>
            </a:r>
            <a:r>
              <a:rPr lang="fr-FR" b="1" dirty="0" err="1"/>
              <a:t>θ</a:t>
            </a:r>
            <a:r>
              <a:rPr lang="fr-FR" sz="1200" b="1" dirty="0" err="1"/>
              <a:t>t</a:t>
            </a:r>
            <a:r>
              <a:rPr lang="fr-FR" b="1" dirty="0"/>
              <a:t>)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6FB2AD6-0F57-4ABA-8BD1-FA30A6CB18E9}"/>
              </a:ext>
            </a:extLst>
          </p:cNvPr>
          <p:cNvSpPr/>
          <p:nvPr/>
        </p:nvSpPr>
        <p:spPr>
          <a:xfrm>
            <a:off x="5478349" y="5051188"/>
            <a:ext cx="778570" cy="31081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>
            <a:extLst>
              <a:ext uri="{FF2B5EF4-FFF2-40B4-BE49-F238E27FC236}">
                <a16:creationId xmlns:a16="http://schemas.microsoft.com/office/drawing/2014/main" id="{6BE9696C-9626-4BE3-B1D3-2BB662FC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4" y="116632"/>
            <a:ext cx="3166120" cy="603498"/>
          </a:xfrm>
        </p:spPr>
        <p:txBody>
          <a:bodyPr/>
          <a:lstStyle/>
          <a:p>
            <a:pPr algn="l"/>
            <a:r>
              <a:rPr lang="fr-BE" altLang="fr-FR" sz="3200" dirty="0"/>
              <a:t>Régulation PD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98BE3C1-BC02-496F-8EA3-EC9112B9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F20A7F0-3C20-4A0B-A61C-5BAF686F5BB9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N° du slide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5FEDA2F-F046-4133-AA32-E8B4AEF58B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4040"/>
          <a:stretch/>
        </p:blipFill>
        <p:spPr>
          <a:xfrm>
            <a:off x="611560" y="1432762"/>
            <a:ext cx="3431896" cy="39924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9DF0EE3-EB1D-4C65-852B-FE9E72642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3" r="30298" b="54902"/>
          <a:stretch/>
        </p:blipFill>
        <p:spPr>
          <a:xfrm>
            <a:off x="4020083" y="1916832"/>
            <a:ext cx="4958582" cy="95609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136584E-B726-4347-890C-F5623333E5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3" t="46149" b="23485"/>
          <a:stretch/>
        </p:blipFill>
        <p:spPr>
          <a:xfrm>
            <a:off x="4019606" y="3072355"/>
            <a:ext cx="4782526" cy="10801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54BB60C-11A5-43E5-9679-B185F69FEA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9" r="36780" b="6219"/>
          <a:stretch/>
        </p:blipFill>
        <p:spPr>
          <a:xfrm>
            <a:off x="4043456" y="4217895"/>
            <a:ext cx="4356213" cy="4603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27C8095-4B73-4036-8DE6-A0F0359078BE}"/>
              </a:ext>
            </a:extLst>
          </p:cNvPr>
          <p:cNvSpPr txBox="1"/>
          <p:nvPr/>
        </p:nvSpPr>
        <p:spPr>
          <a:xfrm>
            <a:off x="4298145" y="233715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b="1" dirty="0"/>
              <a:t>Décomposition en distance et angle</a:t>
            </a:r>
          </a:p>
        </p:txBody>
      </p:sp>
    </p:spTree>
    <p:extLst>
      <p:ext uri="{BB962C8B-B14F-4D97-AF65-F5344CB8AC3E}">
        <p14:creationId xmlns:p14="http://schemas.microsoft.com/office/powerpoint/2010/main" val="2692791511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</TotalTime>
  <Words>753</Words>
  <Application>Microsoft Office PowerPoint</Application>
  <PresentationFormat>On-screen Show (4:3)</PresentationFormat>
  <Paragraphs>149</Paragraphs>
  <Slides>13</Slides>
  <Notes>9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MetaBold-Roman</vt:lpstr>
      <vt:lpstr>Meta-LightLF</vt:lpstr>
      <vt:lpstr>1_Thème Office</vt:lpstr>
      <vt:lpstr>Conception personnalisée</vt:lpstr>
      <vt:lpstr>Réalisation d’un robot magasinnier</vt:lpstr>
      <vt:lpstr>Cahier des charges</vt:lpstr>
      <vt:lpstr>Déplacement et détection</vt:lpstr>
      <vt:lpstr>Prise et déplacement des tubes</vt:lpstr>
      <vt:lpstr>Construction et agencement des composants</vt:lpstr>
      <vt:lpstr>Fonctionnement interne</vt:lpstr>
      <vt:lpstr>Régulation PD</vt:lpstr>
      <vt:lpstr>Odométrie</vt:lpstr>
      <vt:lpstr>Régulation PD</vt:lpstr>
      <vt:lpstr>Régulation PD</vt:lpstr>
      <vt:lpstr> Simulation </vt:lpstr>
      <vt:lpstr>Résultats et optimisations</vt:lpstr>
      <vt:lpstr>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Maxime Renard</cp:lastModifiedBy>
  <cp:revision>66</cp:revision>
  <cp:lastPrinted>2013-06-17T09:51:43Z</cp:lastPrinted>
  <dcterms:created xsi:type="dcterms:W3CDTF">2012-12-20T09:37:16Z</dcterms:created>
  <dcterms:modified xsi:type="dcterms:W3CDTF">2019-03-25T09:03:01Z</dcterms:modified>
</cp:coreProperties>
</file>